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78429" autoAdjust="0"/>
  </p:normalViewPr>
  <p:slideViewPr>
    <p:cSldViewPr snapToGrid="0">
      <p:cViewPr varScale="1">
        <p:scale>
          <a:sx n="101" d="100"/>
          <a:sy n="101" d="100"/>
        </p:scale>
        <p:origin x="131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Shape 86"/>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The goal of this template is to provide you with an outline for briefing data quality vendors on your project and needs. </a:t>
            </a:r>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This briefing is designed to produce discussions with vendors that are more tailored to your specific needs and goals. If a vendor refuses to engage with the contents of this briefing, that’s a red flag: really effective data quality solutions are not one size fits all, or even one size fits most.</a:t>
            </a:r>
            <a:endParaRPr dirty="0"/>
          </a:p>
          <a:p>
            <a:pPr marL="0" marR="0" lvl="0" indent="0" algn="l" rtl="0">
              <a:spcBef>
                <a:spcPts val="0"/>
              </a:spcBef>
              <a:spcAft>
                <a:spcPts val="0"/>
              </a:spcAft>
              <a:buNone/>
            </a:pPr>
            <a:endParaRPr dirty="0"/>
          </a:p>
        </p:txBody>
      </p:sp>
      <p:sp>
        <p:nvSpPr>
          <p:cNvPr id="87" name="Shape 87"/>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Shape 14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If you have specifics here, give them—if not, just say what you can, even if that’s something relatively amorphous like “We will be confident we can pass audits for Regulation X”.</a:t>
            </a:r>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This slide is actually one of the most helpful things that a customer can say to a vendor: it gives a lot of direction for the project, what to include for maximum value for you, and what aspects will be more relevant and interesting to you.</a:t>
            </a:r>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And we believe that for customers it's useful too, because wouldn't you rather discuss a solution in terms of your specific goals?</a:t>
            </a:r>
            <a:endParaRPr sz="1200" b="0" i="0" u="none" strike="noStrike" cap="none" dirty="0">
              <a:solidFill>
                <a:schemeClr val="dk1"/>
              </a:solidFill>
              <a:latin typeface="Calibri"/>
              <a:ea typeface="Calibri"/>
              <a:cs typeface="Calibri"/>
              <a:sym typeface="Calibri"/>
            </a:endParaRPr>
          </a:p>
        </p:txBody>
      </p:sp>
      <p:sp>
        <p:nvSpPr>
          <p:cNvPr id="149" name="Shape 149"/>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t>This one is pretty self-explanatory: tell the vendor what your expected timeline is. While you’re creating this, think about what your reaction would be if a vendor proposes a timeline that’s much shorter or much longer than yours: are you open to that?</a:t>
            </a:r>
            <a:endParaRPr dirty="0"/>
          </a:p>
        </p:txBody>
      </p:sp>
      <p:sp>
        <p:nvSpPr>
          <p:cNvPr id="155" name="Shape 1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 name="Shape 93"/>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This slide </a:t>
            </a:r>
            <a:r>
              <a:rPr lang="en-US"/>
              <a:t>provides context for your project. What kinds of systems do you have? How are they connected? Etc. The diagram on this page will give an at-a-glance idea.</a:t>
            </a:r>
            <a:endParaRPr/>
          </a:p>
        </p:txBody>
      </p:sp>
      <p:sp>
        <p:nvSpPr>
          <p:cNvPr id="94" name="Shape 94"/>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Shape 100"/>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t>Provide some more context about your current IT infrastructure in this slide. </a:t>
            </a:r>
            <a:endParaRPr/>
          </a:p>
        </p:txBody>
      </p:sp>
      <p:sp>
        <p:nvSpPr>
          <p:cNvPr id="101" name="Shape 101"/>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Shape 10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Summarize your overall objective in this slide. Are you aiming to achieve better compliance with a certain regulation? To improve or monitor the quality of specific data? </a:t>
            </a:r>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Also mention at this point if you're making any other software purchases at the same time as this project, or if you’re planning any process improvements or other projects (like migrations) that will run concurrently with your DQ project.</a:t>
            </a:r>
            <a:endParaRPr dirty="0"/>
          </a:p>
        </p:txBody>
      </p:sp>
      <p:sp>
        <p:nvSpPr>
          <p:cNvPr id="108" name="Shape 10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Shape 114"/>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Current solution: Is your current DQ a homegrown, in-house solution? Another vendor's solution or custom development? Nothing at all? You only need a couple words here.</a:t>
            </a:r>
            <a:endParaRPr dirty="0"/>
          </a:p>
          <a:p>
            <a:pPr marL="0" marR="0" lvl="0" indent="0" algn="l" rtl="0">
              <a:spcBef>
                <a:spcPts val="1000"/>
              </a:spcBef>
              <a:spcAft>
                <a:spcPts val="1000"/>
              </a:spcAft>
              <a:buNone/>
            </a:pPr>
            <a:endParaRPr lang="en-US" dirty="0"/>
          </a:p>
          <a:p>
            <a:pPr marL="0" marR="0" lvl="0" indent="0" algn="l" rtl="0">
              <a:spcBef>
                <a:spcPts val="1000"/>
              </a:spcBef>
              <a:spcAft>
                <a:spcPts val="1000"/>
              </a:spcAft>
              <a:buNone/>
            </a:pPr>
            <a:r>
              <a:rPr lang="en-US" dirty="0"/>
              <a:t>Current challenges: What are some of the specific data quality issues that are pushing you to search out data quality solution? If you don't have any--maybe because your project is compliance-driven--try describing some of the complicating factors: do you have a lot of systems, or a lot of records? Do you have a lot of unknown data? Do you have little internal experience in data quality, or a tight deadline? Things like that.</a:t>
            </a:r>
            <a:endParaRPr dirty="0"/>
          </a:p>
        </p:txBody>
      </p:sp>
      <p:sp>
        <p:nvSpPr>
          <p:cNvPr id="115" name="Shape 115"/>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Shape 121"/>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You don't have to be super detailed about the technical flow of data here, if you don't have something in mind--let the vendor tell you what they think is workable and see if that's acceptable. </a:t>
            </a:r>
            <a:endParaRPr dirty="0"/>
          </a:p>
          <a:p>
            <a:pPr marL="0" marR="0" lvl="0" indent="0" algn="l" rtl="0">
              <a:spcBef>
                <a:spcPts val="1000"/>
              </a:spcBef>
              <a:spcAft>
                <a:spcPts val="0"/>
              </a:spcAft>
              <a:buNone/>
            </a:pPr>
            <a:endParaRPr lang="en-US" dirty="0"/>
          </a:p>
          <a:p>
            <a:pPr marL="0" marR="0" lvl="0" indent="0" algn="l" rtl="0">
              <a:spcBef>
                <a:spcPts val="1000"/>
              </a:spcBef>
              <a:spcAft>
                <a:spcPts val="0"/>
              </a:spcAft>
              <a:buNone/>
            </a:pPr>
            <a:r>
              <a:rPr lang="en-US" dirty="0"/>
              <a:t>But do give an idea of what kind of position you want data quality to have, relative to other systems: Does the DQ only monitor source systems? Does it produce golden data? Does it push golden data or corrections back into the source systems?</a:t>
            </a:r>
            <a:endParaRPr dirty="0"/>
          </a:p>
          <a:p>
            <a:pPr marL="0" marR="0" lvl="0" indent="0" algn="l" rtl="0">
              <a:spcBef>
                <a:spcPts val="1000"/>
              </a:spcBef>
              <a:spcAft>
                <a:spcPts val="1000"/>
              </a:spcAft>
              <a:buNone/>
            </a:pPr>
            <a:endParaRPr lang="en-US" dirty="0"/>
          </a:p>
          <a:p>
            <a:pPr marL="0" marR="0" lvl="0" indent="0" algn="l" rtl="0">
              <a:spcBef>
                <a:spcPts val="1000"/>
              </a:spcBef>
              <a:spcAft>
                <a:spcPts val="1000"/>
              </a:spcAft>
              <a:buNone/>
            </a:pPr>
            <a:r>
              <a:rPr lang="en-US" dirty="0"/>
              <a:t>Don't forget to mention how data quality ties into your business processes. If you're thinking of including worklists for manual corrections in your DQ process, who will be making those corrections, and when? Will there be any validation or other checking procedures at the point of data entry?</a:t>
            </a:r>
            <a:endParaRPr dirty="0"/>
          </a:p>
        </p:txBody>
      </p:sp>
      <p:sp>
        <p:nvSpPr>
          <p:cNvPr id="122" name="Shape 122"/>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Shape 12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Listing the sources of data you plan to involve gives the vendor important clues about what types and numbers of source connections they'll need to plan for.  If you don't get know precise source numbers, try to get at least the right order of magnitude (if you tell vendors you have 40 sources and it's really 50, the proposal's time and effort estimations might be a little off; if you tell vendors 40 and you actually have 400, you could end up with significant delays or cost overruns). </a:t>
            </a:r>
            <a:endParaRPr dirty="0"/>
          </a:p>
          <a:p>
            <a:pPr marL="0" marR="0" lvl="0" indent="0" algn="l" rtl="0">
              <a:spcBef>
                <a:spcPts val="1000"/>
              </a:spcBef>
              <a:spcAft>
                <a:spcPts val="0"/>
              </a:spcAft>
              <a:buNone/>
            </a:pPr>
            <a:endParaRPr lang="en-US" dirty="0"/>
          </a:p>
          <a:p>
            <a:pPr marL="0" marR="0" lvl="0" indent="0" algn="l" rtl="0">
              <a:spcBef>
                <a:spcPts val="1000"/>
              </a:spcBef>
              <a:spcAft>
                <a:spcPts val="0"/>
              </a:spcAft>
              <a:buNone/>
            </a:pPr>
            <a:r>
              <a:rPr lang="en-US" dirty="0"/>
              <a:t>This list will help make it clear if you have particular needs: unusual formats, streaming data support (especially if you have a lot of streaming data sources), and things of that nature. These can also have significant effects on a vendor's proposed solution and timeline.</a:t>
            </a:r>
            <a:endParaRPr dirty="0"/>
          </a:p>
          <a:p>
            <a:pPr marL="0" marR="0" lvl="0" indent="0" algn="l" rtl="0">
              <a:spcBef>
                <a:spcPts val="1000"/>
              </a:spcBef>
              <a:spcAft>
                <a:spcPts val="0"/>
              </a:spcAft>
              <a:buNone/>
            </a:pPr>
            <a:endParaRPr lang="en-US" dirty="0"/>
          </a:p>
          <a:p>
            <a:pPr marL="0" marR="0" lvl="0" indent="0" algn="l" rtl="0">
              <a:spcBef>
                <a:spcPts val="1000"/>
              </a:spcBef>
              <a:spcAft>
                <a:spcPts val="0"/>
              </a:spcAft>
              <a:buNone/>
            </a:pPr>
            <a:r>
              <a:rPr lang="en-US" dirty="0"/>
              <a:t>Making this list also gives you an opportunity to review your own plans and make sure that you've included everything you need to: do any of your planned sources require reference to another source to make sense or get the complete data? Are there any peripheral or historical systems that aren’t top-of-mind but should be included? </a:t>
            </a:r>
            <a:endParaRPr dirty="0"/>
          </a:p>
          <a:p>
            <a:pPr marL="0" marR="0" lvl="0" indent="0" algn="l" rtl="0">
              <a:spcBef>
                <a:spcPts val="1000"/>
              </a:spcBef>
              <a:spcAft>
                <a:spcPts val="1000"/>
              </a:spcAft>
              <a:buNone/>
            </a:pPr>
            <a:endParaRPr lang="en-US" dirty="0"/>
          </a:p>
          <a:p>
            <a:pPr marL="0" marR="0" lvl="0" indent="0" algn="l" rtl="0">
              <a:spcBef>
                <a:spcPts val="1000"/>
              </a:spcBef>
              <a:spcAft>
                <a:spcPts val="1000"/>
              </a:spcAft>
              <a:buNone/>
            </a:pPr>
            <a:r>
              <a:rPr lang="en-US" dirty="0"/>
              <a:t>We also suggest listing future sources of data that you could reasonably see bringing into the project, even if you don't have 100% firm plans. This can help you evaluate vendors’ flexibility and openness to new sources, which is important if your project encounters something unexpected.</a:t>
            </a:r>
            <a:endParaRPr dirty="0"/>
          </a:p>
        </p:txBody>
      </p:sp>
      <p:sp>
        <p:nvSpPr>
          <p:cNvPr id="129" name="Shape 129"/>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Shape 135"/>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dirty="0"/>
              <a:t>Here's where to go into detail about the technical considerations that are either </a:t>
            </a:r>
            <a:r>
              <a:rPr lang="en-US" b="1" dirty="0"/>
              <a:t>important</a:t>
            </a:r>
            <a:r>
              <a:rPr lang="en-US" dirty="0"/>
              <a:t> to you and </a:t>
            </a:r>
            <a:r>
              <a:rPr lang="en-US" b="1" dirty="0"/>
              <a:t>unique</a:t>
            </a:r>
            <a:r>
              <a:rPr lang="en-US" dirty="0"/>
              <a:t> to you.</a:t>
            </a:r>
            <a:endParaRPr dirty="0"/>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First of all, do you have any infrastructure plans or requirements, like sensitive data that needs to stay on-site or a commitment to using AWS?</a:t>
            </a:r>
            <a:endParaRPr dirty="0"/>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Next, think about some of the big </a:t>
            </a:r>
            <a:r>
              <a:rPr lang="en-US" dirty="0" err="1"/>
              <a:t>Ws</a:t>
            </a:r>
            <a:r>
              <a:rPr lang="en-US" dirty="0"/>
              <a:t>:</a:t>
            </a:r>
            <a:endParaRPr dirty="0"/>
          </a:p>
          <a:p>
            <a:pPr marL="457200" marR="0" lvl="0" indent="-317500" algn="l" rtl="0">
              <a:spcBef>
                <a:spcPts val="0"/>
              </a:spcBef>
              <a:spcAft>
                <a:spcPts val="0"/>
              </a:spcAft>
              <a:buSzPts val="1400"/>
              <a:buChar char="➔"/>
            </a:pPr>
            <a:r>
              <a:rPr lang="en-US" dirty="0"/>
              <a:t>Where do you want to apply data quality? At rest, in transit, both?</a:t>
            </a:r>
            <a:endParaRPr dirty="0"/>
          </a:p>
          <a:p>
            <a:pPr marL="457200" marR="0" lvl="0" indent="-317500" algn="l" rtl="0">
              <a:spcBef>
                <a:spcPts val="0"/>
              </a:spcBef>
              <a:spcAft>
                <a:spcPts val="0"/>
              </a:spcAft>
              <a:buSzPts val="1400"/>
              <a:buChar char="➔"/>
            </a:pPr>
            <a:r>
              <a:rPr lang="en-US" dirty="0"/>
              <a:t>When do you want to apply data quality? In line with your ETL, or asynchronously?</a:t>
            </a:r>
            <a:endParaRPr dirty="0"/>
          </a:p>
          <a:p>
            <a:pPr marL="457200" marR="0" lvl="0" indent="-317500" algn="l" rtl="0">
              <a:spcBef>
                <a:spcPts val="0"/>
              </a:spcBef>
              <a:spcAft>
                <a:spcPts val="0"/>
              </a:spcAft>
              <a:buSzPts val="1400"/>
              <a:buChar char="➔"/>
            </a:pPr>
            <a:r>
              <a:rPr lang="en-US" dirty="0"/>
              <a:t>Which data do you to apply data quality too? What sources? What integrations? What destinations?</a:t>
            </a:r>
            <a:endParaRPr dirty="0"/>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Now some non-W questions:</a:t>
            </a:r>
            <a:endParaRPr dirty="0"/>
          </a:p>
          <a:p>
            <a:pPr marL="457200" marR="0" lvl="0" indent="-317500" algn="l" rtl="0">
              <a:spcBef>
                <a:spcPts val="0"/>
              </a:spcBef>
              <a:spcAft>
                <a:spcPts val="0"/>
              </a:spcAft>
              <a:buSzPts val="1400"/>
              <a:buChar char="➔"/>
            </a:pPr>
            <a:r>
              <a:rPr lang="en-US" dirty="0"/>
              <a:t>What load patterns do you need the project to involve? Batch, streaming, real-time/event-based?</a:t>
            </a:r>
            <a:endParaRPr dirty="0"/>
          </a:p>
          <a:p>
            <a:pPr marL="457200" marR="0" lvl="0" indent="-317500" algn="l" rtl="0">
              <a:spcBef>
                <a:spcPts val="0"/>
              </a:spcBef>
              <a:spcAft>
                <a:spcPts val="0"/>
              </a:spcAft>
              <a:buSzPts val="1400"/>
              <a:buChar char="➔"/>
            </a:pPr>
            <a:r>
              <a:rPr lang="en-US" dirty="0"/>
              <a:t>What size of data do you have in terms of disk space? In term of the number of records?</a:t>
            </a:r>
            <a:endParaRPr dirty="0"/>
          </a:p>
          <a:p>
            <a:pPr marL="457200" marR="0" lvl="0" indent="-317500" algn="l" rtl="0">
              <a:spcBef>
                <a:spcPts val="0"/>
              </a:spcBef>
              <a:spcAft>
                <a:spcPts val="0"/>
              </a:spcAft>
              <a:buSzPts val="1400"/>
              <a:buChar char="➔"/>
            </a:pPr>
            <a:r>
              <a:rPr lang="en-US" dirty="0"/>
              <a:t>What are your requirements for reporting and exception management?</a:t>
            </a:r>
            <a:endParaRPr dirty="0"/>
          </a:p>
          <a:p>
            <a:pPr marL="457200" marR="0" lvl="0" indent="-317500" algn="l" rtl="0">
              <a:spcBef>
                <a:spcPts val="0"/>
              </a:spcBef>
              <a:spcAft>
                <a:spcPts val="0"/>
              </a:spcAft>
              <a:buSzPts val="1400"/>
              <a:buChar char="➔"/>
            </a:pPr>
            <a:r>
              <a:rPr lang="en-US" dirty="0"/>
              <a:t>What are your standards for data reconciliation?</a:t>
            </a:r>
            <a:endParaRPr dirty="0"/>
          </a:p>
          <a:p>
            <a:pPr marL="457200" marR="0" lvl="0" indent="-317500" algn="l" rtl="0">
              <a:spcBef>
                <a:spcPts val="0"/>
              </a:spcBef>
              <a:spcAft>
                <a:spcPts val="0"/>
              </a:spcAft>
              <a:buSzPts val="1400"/>
              <a:buChar char="➔"/>
            </a:pPr>
            <a:r>
              <a:rPr lang="en-US" dirty="0"/>
              <a:t>Do you need your monitoring to be continuous, or is periodic good enough?</a:t>
            </a:r>
            <a:endParaRPr dirty="0"/>
          </a:p>
          <a:p>
            <a:pPr marL="457200" marR="0" lvl="0" indent="-317500" algn="l" rtl="0">
              <a:spcBef>
                <a:spcPts val="0"/>
              </a:spcBef>
              <a:spcAft>
                <a:spcPts val="0"/>
              </a:spcAft>
              <a:buSzPts val="1400"/>
              <a:buChar char="➔"/>
            </a:pPr>
            <a:r>
              <a:rPr lang="en-US" dirty="0"/>
              <a:t>Do you need your matching to be continuous, or is periodic good enough?</a:t>
            </a:r>
            <a:endParaRPr dirty="0"/>
          </a:p>
          <a:p>
            <a:pPr marL="0" marR="0" lvl="0" indent="0" algn="l" rtl="0">
              <a:spcBef>
                <a:spcPts val="0"/>
              </a:spcBef>
              <a:spcAft>
                <a:spcPts val="0"/>
              </a:spcAft>
              <a:buNone/>
            </a:pPr>
            <a:endParaRPr lang="en-US" dirty="0"/>
          </a:p>
          <a:p>
            <a:pPr marL="0" marR="0" lvl="0" indent="0" algn="l" rtl="0">
              <a:spcBef>
                <a:spcPts val="0"/>
              </a:spcBef>
              <a:spcAft>
                <a:spcPts val="0"/>
              </a:spcAft>
              <a:buNone/>
            </a:pPr>
            <a:r>
              <a:rPr lang="en-US" dirty="0"/>
              <a:t>Don't be afraid to be specific. If these questions seem overwhelming, you might need more guidance in the DQ process. See what vendors suggest; if something they say resonates with you, go for it, but if something seems inadequate, push back—you’re the one that’s going to be living with this project long-term, after all.</a:t>
            </a:r>
            <a:endParaRPr sz="1200" b="0" i="0" u="none" strike="noStrike" cap="none" dirty="0">
              <a:solidFill>
                <a:schemeClr val="dk1"/>
              </a:solidFill>
              <a:latin typeface="Calibri"/>
              <a:ea typeface="Calibri"/>
              <a:cs typeface="Calibri"/>
              <a:sym typeface="Calibri"/>
            </a:endParaRPr>
          </a:p>
        </p:txBody>
      </p:sp>
      <p:sp>
        <p:nvSpPr>
          <p:cNvPr id="136" name="Shape 136"/>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t>A use case can be very informative for a future Proof of Concept, and also gives something for the vendor to center their thoughts around so they can be more concrete about what they can offer you. This is not only helpful for vendors, but for you—it’s easier to assess something that’s tied to a real scenario than something that’s purely hypotheticals.</a:t>
            </a:r>
            <a:endParaRPr dirty="0"/>
          </a:p>
        </p:txBody>
      </p:sp>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E6DC9-7F6D-E44A-A4F5-A189D9C3EE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04F4B-08A4-BA44-80C7-0FCC3C5517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E1F5D4-AA83-8140-ADFF-DCBF12235FB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87803C3-9868-8F4F-9AA3-8FA8C7F61D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1D1054-5909-0A43-ACA0-CC71A0714DD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47684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BB65E-7804-F24B-BE4E-83822FE57B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995E0D-5A16-6345-9AF8-6DCDE5BC8BE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DF5751-7B40-3747-9220-41458D6902B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7D181D5-7D34-C746-BF3F-22CAB69110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10E9D6-8CD3-0642-82C1-D5B483EC802C}"/>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800560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68BA1D-DE45-C74E-90F7-25918F41A33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474F59-2591-CD43-81D9-DAADE552226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568D5C-5718-5D40-B468-1B7AE1CEF78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9EAAFB1-4D6D-9245-9A27-0496F4609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18D846-A629-3E43-836D-98245CD0CA69}"/>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911804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747D2-1D8F-974C-8588-9A769A44D6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A4A103-0F34-9145-8724-2635B87A75A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17142E-6D7D-E14E-BEC9-D8327FB2BBA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1C976CD-38D4-F343-96B6-721394250E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D0E8D6-89D6-1640-A6FC-A290902EAD09}"/>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7530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5EAE6-23B3-0F42-9D14-0D982B0EDC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0548C6-A598-474E-A03A-E1D33FD678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63954F6-5D54-044B-875D-9EBBE67D4A1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8E7D97D-2E25-1444-B266-918203B820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4F8AA4-772E-7347-93A6-17EC85085EF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373880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1A9E3-F686-6A4B-9643-2B4FCDC4B05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D9353F-21F5-F841-9E97-007E5E10B47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A7EA56-3DA3-F948-BF37-472F67909D7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8C2940-EFB1-464B-A342-515D79BC68A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26439C0-313E-3444-A96C-3A2EC3C7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A327AE-5801-8E46-A7E7-7C6DF9F7038C}"/>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3064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ABC56-DABD-484F-B2E0-4CEFC6B3AE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0D9123-8C26-B148-B0BC-7498613863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D9A4A14-E9E9-914D-83C3-28C5D8E99D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7B0EAC-E6C7-C247-B2DE-4BE5336154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4869B99-33BA-3D4B-BEA1-7AC8797FE8F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810CBF-778A-A94B-BAEA-11C2492B603D}"/>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2691AD05-49B0-CC40-9F9B-B7A019EB79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D0C4CE6-127D-0B4F-8610-453175696B94}"/>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671816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3B28D-6C68-124D-82DE-741926CFC0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B4A9E6-0220-E142-91C5-9583DB046D9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064F5F5-70D4-B245-842F-61B27E45C0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853EEA-EF30-FB45-A213-9910577BBAE0}"/>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79821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B7CC91-B4AF-AB4C-8EF5-E6A6BAA8EC7C}"/>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883E6F1D-2E26-244C-B3A0-30CB77CA43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003959-5557-5544-B463-735887317DC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066487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818C6-A326-8743-A522-51A2DDF8F1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BEE3B1-22D8-2B46-896C-BC1E5D4E26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829D9A9-568A-5146-972E-8D96452EFF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C22BB0-B144-6E45-A8C8-6ADA5A17E84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6512B03-18F6-A243-86EC-DEFE61AB11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797DC-B285-C840-A609-894765D9FE7C}"/>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420489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CCD5-7E9B-F440-80E2-D1F3C99DCE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8582B9C-4777-1247-A948-50B6364732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3F0F137-DD61-1A4A-B7A2-6A13C0CD42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CFDC9D-3157-E848-B185-9C9582863D0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8DFBD80-BD15-3848-906F-EDE07531D5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0C3C77-79CB-BB4E-A783-B6BDE3198C17}"/>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94549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732A1F-D562-8D46-B498-EC50695222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74C682-2C49-6C45-A93C-F9948CE070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9A790F-5200-E942-9C6E-75063AAA81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1E794B2D-2B03-9F4A-A141-9A9675543D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9D2CF7-6B3E-F94D-B66C-2FAF4FA6A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33222589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1524000" y="1790699"/>
            <a:ext cx="9144000" cy="2836864"/>
          </a:xfrm>
          <a:prstGeom prst="rect">
            <a:avLst/>
          </a:prstGeom>
          <a:noFill/>
          <a:ln>
            <a:no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chemeClr val="dk1"/>
              </a:buClr>
              <a:buSzPts val="6000"/>
              <a:buFont typeface="Calibri"/>
              <a:buNone/>
            </a:pPr>
            <a:r>
              <a:rPr lang="en-US" b="1" spc="300" dirty="0">
                <a:solidFill>
                  <a:schemeClr val="tx1">
                    <a:lumMod val="75000"/>
                    <a:lumOff val="25000"/>
                  </a:schemeClr>
                </a:solidFill>
              </a:rPr>
              <a:t>(COMPANY NAME)</a:t>
            </a:r>
            <a:br>
              <a:rPr lang="en-US" b="1" spc="300" dirty="0">
                <a:solidFill>
                  <a:schemeClr val="tx1">
                    <a:lumMod val="75000"/>
                    <a:lumOff val="25000"/>
                  </a:schemeClr>
                </a:solidFill>
              </a:rPr>
            </a:br>
            <a:r>
              <a:rPr lang="en-US" b="1" spc="300" dirty="0">
                <a:solidFill>
                  <a:schemeClr val="tx1">
                    <a:lumMod val="75000"/>
                    <a:lumOff val="25000"/>
                  </a:schemeClr>
                </a:solidFill>
              </a:rPr>
              <a:t>DATA QUALITY</a:t>
            </a:r>
            <a:br>
              <a:rPr lang="en-US" b="1" spc="300" dirty="0">
                <a:solidFill>
                  <a:schemeClr val="tx1">
                    <a:lumMod val="75000"/>
                    <a:lumOff val="25000"/>
                  </a:schemeClr>
                </a:solidFill>
              </a:rPr>
            </a:br>
            <a:r>
              <a:rPr lang="en-US" b="1" spc="300" dirty="0">
                <a:solidFill>
                  <a:schemeClr val="tx1">
                    <a:lumMod val="75000"/>
                    <a:lumOff val="25000"/>
                  </a:schemeClr>
                </a:solidFill>
              </a:rPr>
              <a:t>BRIEFING</a:t>
            </a:r>
          </a:p>
        </p:txBody>
      </p:sp>
      <p:sp>
        <p:nvSpPr>
          <p:cNvPr id="90" name="Shape 90"/>
          <p:cNvSpPr txBox="1">
            <a:spLocks noGrp="1"/>
          </p:cNvSpPr>
          <p:nvPr>
            <p:ph type="subTitle" idx="1"/>
          </p:nvPr>
        </p:nvSpPr>
        <p:spPr>
          <a:xfrm>
            <a:off x="1524000" y="4719638"/>
            <a:ext cx="9144000"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en-US" sz="2400" b="0" i="0" u="none" strike="noStrike" cap="none" dirty="0">
                <a:solidFill>
                  <a:schemeClr val="bg2">
                    <a:lumMod val="50000"/>
                  </a:schemeClr>
                </a:solidFill>
                <a:latin typeface="Calibri"/>
                <a:ea typeface="Calibri"/>
                <a:cs typeface="Calibri"/>
                <a:sym typeface="Calibri"/>
              </a:rPr>
              <a:t>Sample Presentation</a:t>
            </a:r>
            <a:endParaRPr dirty="0">
              <a:solidFill>
                <a:schemeClr val="bg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50"/>
        <p:cNvGrpSpPr/>
        <p:nvPr/>
      </p:nvGrpSpPr>
      <p:grpSpPr>
        <a:xfrm>
          <a:off x="0" y="0"/>
          <a:ext cx="0" cy="0"/>
          <a:chOff x="0" y="0"/>
          <a:chExt cx="0" cy="0"/>
        </a:xfrm>
      </p:grpSpPr>
      <p:sp>
        <p:nvSpPr>
          <p:cNvPr id="152" name="Shape 152"/>
          <p:cNvSpPr txBox="1">
            <a:spLocks noGrp="1"/>
          </p:cNvSpPr>
          <p:nvPr>
            <p:ph idx="1"/>
          </p:nvPr>
        </p:nvSpPr>
        <p:spPr>
          <a:xfrm>
            <a:off x="838200" y="1089335"/>
            <a:ext cx="10515600" cy="5265119"/>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65000"/>
                    <a:lumOff val="35000"/>
                  </a:schemeClr>
                </a:solidFill>
                <a:latin typeface="Calibri"/>
                <a:ea typeface="Calibri"/>
                <a:cs typeface="Calibri"/>
                <a:sym typeface="Calibri"/>
              </a:rPr>
              <a:t>In </a:t>
            </a:r>
            <a:endParaRPr dirty="0">
              <a:solidFill>
                <a:schemeClr val="tx1">
                  <a:lumMod val="65000"/>
                  <a:lumOff val="3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65000"/>
                    <a:lumOff val="35000"/>
                  </a:schemeClr>
                </a:solidFill>
                <a:latin typeface="Calibri"/>
                <a:ea typeface="Calibri"/>
                <a:cs typeface="Calibri"/>
                <a:sym typeface="Calibri"/>
              </a:rPr>
              <a:t>These </a:t>
            </a:r>
            <a:endParaRPr dirty="0">
              <a:solidFill>
                <a:schemeClr val="tx1">
                  <a:lumMod val="65000"/>
                  <a:lumOff val="3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65000"/>
                    <a:lumOff val="35000"/>
                  </a:schemeClr>
                </a:solidFill>
                <a:latin typeface="Calibri"/>
                <a:ea typeface="Calibri"/>
                <a:cs typeface="Calibri"/>
                <a:sym typeface="Calibri"/>
              </a:rPr>
              <a:t>Ways</a:t>
            </a:r>
            <a:endParaRPr dirty="0">
              <a:solidFill>
                <a:schemeClr val="tx1">
                  <a:lumMod val="65000"/>
                  <a:lumOff val="35000"/>
                </a:schemeClr>
              </a:solidFill>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4" name="Shape 96">
            <a:extLst>
              <a:ext uri="{FF2B5EF4-FFF2-40B4-BE49-F238E27FC236}">
                <a16:creationId xmlns:a16="http://schemas.microsoft.com/office/drawing/2014/main" id="{DAF5EBF0-C24C-A948-861C-29CDD2CF33A3}"/>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HOW DQ WILL MAKE (COMPANY NAME) BETTER</a:t>
            </a:r>
            <a:endParaRPr lang="en-US" sz="3600" dirty="0">
              <a:solidFill>
                <a:schemeClr val="tx1">
                  <a:lumMod val="75000"/>
                  <a:lumOff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56"/>
        <p:cNvGrpSpPr/>
        <p:nvPr/>
      </p:nvGrpSpPr>
      <p:grpSpPr>
        <a:xfrm>
          <a:off x="0" y="0"/>
          <a:ext cx="0" cy="0"/>
          <a:chOff x="0" y="0"/>
          <a:chExt cx="0" cy="0"/>
        </a:xfrm>
      </p:grpSpPr>
      <p:sp>
        <p:nvSpPr>
          <p:cNvPr id="158" name="Shape 158"/>
          <p:cNvSpPr txBox="1">
            <a:spLocks noGrp="1"/>
          </p:cNvSpPr>
          <p:nvPr>
            <p:ph idx="1"/>
          </p:nvPr>
        </p:nvSpPr>
        <p:spPr>
          <a:xfrm>
            <a:off x="838200" y="1066800"/>
            <a:ext cx="10515600" cy="53340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Evaluation</a:t>
            </a:r>
            <a:endParaRPr dirty="0">
              <a:solidFill>
                <a:schemeClr val="tx1">
                  <a:lumMod val="75000"/>
                  <a:lumOff val="2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Purchase</a:t>
            </a:r>
            <a:endParaRPr dirty="0">
              <a:solidFill>
                <a:schemeClr val="tx1">
                  <a:lumMod val="75000"/>
                  <a:lumOff val="2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Training</a:t>
            </a:r>
            <a:endParaRPr dirty="0">
              <a:solidFill>
                <a:schemeClr val="tx1">
                  <a:lumMod val="75000"/>
                  <a:lumOff val="2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Implementation</a:t>
            </a:r>
            <a:endParaRPr dirty="0">
              <a:solidFill>
                <a:schemeClr val="tx1">
                  <a:lumMod val="75000"/>
                  <a:lumOff val="2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Fully operational </a:t>
            </a:r>
            <a:endParaRPr dirty="0">
              <a:solidFill>
                <a:schemeClr val="tx1">
                  <a:lumMod val="75000"/>
                  <a:lumOff val="25000"/>
                </a:schemeClr>
              </a:solidFill>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4" name="Shape 96">
            <a:extLst>
              <a:ext uri="{FF2B5EF4-FFF2-40B4-BE49-F238E27FC236}">
                <a16:creationId xmlns:a16="http://schemas.microsoft.com/office/drawing/2014/main" id="{5E193C47-4C98-8749-9B90-9E258D99B2F5}"/>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TIMELINE</a:t>
            </a:r>
            <a:endParaRPr lang="en-US" sz="3600" dirty="0">
              <a:solidFill>
                <a:schemeClr val="tx1">
                  <a:lumMod val="75000"/>
                  <a:lumOff val="2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838200" y="152400"/>
            <a:ext cx="10515600" cy="45878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en-US" sz="3600" i="0" u="none" strike="noStrike" cap="none" dirty="0">
                <a:solidFill>
                  <a:schemeClr val="tx1">
                    <a:lumMod val="75000"/>
                    <a:lumOff val="25000"/>
                  </a:schemeClr>
                </a:solidFill>
                <a:ea typeface="Calibri"/>
                <a:cs typeface="Calibri"/>
                <a:sym typeface="Calibri"/>
              </a:rPr>
              <a:t>CURRENT ENVIRONMENT</a:t>
            </a:r>
            <a:endParaRPr lang="en-US" sz="3600" dirty="0">
              <a:solidFill>
                <a:schemeClr val="tx1">
                  <a:lumMod val="75000"/>
                  <a:lumOff val="25000"/>
                </a:schemeClr>
              </a:solidFill>
            </a:endParaRPr>
          </a:p>
        </p:txBody>
      </p:sp>
      <p:sp>
        <p:nvSpPr>
          <p:cNvPr id="97" name="Shape 97"/>
          <p:cNvSpPr txBox="1">
            <a:spLocks noGrp="1"/>
          </p:cNvSpPr>
          <p:nvPr>
            <p:ph idx="1"/>
          </p:nvPr>
        </p:nvSpPr>
        <p:spPr>
          <a:xfrm>
            <a:off x="838200" y="1066800"/>
            <a:ext cx="10515600" cy="53086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Diagram of infrastructure</a:t>
            </a:r>
            <a:endParaRPr sz="2600" b="0" i="0" u="none" strike="noStrike" cap="none" dirty="0">
              <a:solidFill>
                <a:schemeClr val="tx1">
                  <a:lumMod val="75000"/>
                  <a:lumOff val="25000"/>
                </a:schemeClr>
              </a:solidFill>
              <a:latin typeface="Calibri"/>
              <a:ea typeface="Calibri"/>
              <a:cs typeface="Calibri"/>
              <a:sym typeface="Calibri"/>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02"/>
        <p:cNvGrpSpPr/>
        <p:nvPr/>
      </p:nvGrpSpPr>
      <p:grpSpPr>
        <a:xfrm>
          <a:off x="0" y="0"/>
          <a:ext cx="0" cy="0"/>
          <a:chOff x="0" y="0"/>
          <a:chExt cx="0" cy="0"/>
        </a:xfrm>
      </p:grpSpPr>
      <p:sp>
        <p:nvSpPr>
          <p:cNvPr id="104" name="Shape 104"/>
          <p:cNvSpPr txBox="1">
            <a:spLocks noGrp="1"/>
          </p:cNvSpPr>
          <p:nvPr>
            <p:ph idx="1"/>
          </p:nvPr>
        </p:nvSpPr>
        <p:spPr>
          <a:xfrm>
            <a:off x="838200" y="1076324"/>
            <a:ext cx="10515600" cy="527367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Explanation of infrastructure </a:t>
            </a:r>
            <a:endParaRPr dirty="0">
              <a:solidFill>
                <a:schemeClr val="tx1">
                  <a:lumMod val="75000"/>
                  <a:lumOff val="25000"/>
                </a:schemeClr>
              </a:solidFill>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tx1">
                  <a:lumMod val="75000"/>
                  <a:lumOff val="25000"/>
                </a:schemeClr>
              </a:solidFill>
              <a:latin typeface="Calibri"/>
              <a:ea typeface="Calibri"/>
              <a:cs typeface="Calibri"/>
              <a:sym typeface="Calibri"/>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tx1">
                  <a:lumMod val="75000"/>
                  <a:lumOff val="25000"/>
                </a:schemeClr>
              </a:solidFill>
              <a:latin typeface="Calibri"/>
              <a:ea typeface="Calibri"/>
              <a:cs typeface="Calibri"/>
              <a:sym typeface="Calibri"/>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tx1">
                  <a:lumMod val="75000"/>
                  <a:lumOff val="25000"/>
                </a:schemeClr>
              </a:solidFill>
              <a:latin typeface="Calibri"/>
              <a:ea typeface="Calibri"/>
              <a:cs typeface="Calibri"/>
              <a:sym typeface="Calibri"/>
            </a:endParaRPr>
          </a:p>
        </p:txBody>
      </p:sp>
      <p:sp>
        <p:nvSpPr>
          <p:cNvPr id="7" name="Shape 96">
            <a:extLst>
              <a:ext uri="{FF2B5EF4-FFF2-40B4-BE49-F238E27FC236}">
                <a16:creationId xmlns:a16="http://schemas.microsoft.com/office/drawing/2014/main" id="{4B693237-AC70-A046-B3E9-4FF87E0B156F}"/>
              </a:ext>
            </a:extLst>
          </p:cNvPr>
          <p:cNvSpPr txBox="1">
            <a:spLocks noGrp="1"/>
          </p:cNvSpPr>
          <p:nvPr>
            <p:ph type="title"/>
          </p:nvPr>
        </p:nvSpPr>
        <p:spPr>
          <a:xfrm>
            <a:off x="838200" y="152400"/>
            <a:ext cx="10515600" cy="45878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en-US" sz="3600" b="0" i="0" u="none" strike="noStrike" cap="none" dirty="0">
                <a:solidFill>
                  <a:schemeClr val="tx1">
                    <a:lumMod val="75000"/>
                    <a:lumOff val="25000"/>
                  </a:schemeClr>
                </a:solidFill>
                <a:ea typeface="Calibri"/>
                <a:cs typeface="Calibri"/>
                <a:sym typeface="Calibri"/>
              </a:rPr>
              <a:t>CURRENT ENVIRONMENT</a:t>
            </a:r>
            <a:endParaRPr lang="en-US" sz="3600" dirty="0">
              <a:solidFill>
                <a:schemeClr val="tx1">
                  <a:lumMod val="75000"/>
                  <a:lumOff val="2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09"/>
        <p:cNvGrpSpPr/>
        <p:nvPr/>
      </p:nvGrpSpPr>
      <p:grpSpPr>
        <a:xfrm>
          <a:off x="0" y="0"/>
          <a:ext cx="0" cy="0"/>
          <a:chOff x="0" y="0"/>
          <a:chExt cx="0" cy="0"/>
        </a:xfrm>
      </p:grpSpPr>
      <p:sp>
        <p:nvSpPr>
          <p:cNvPr id="111" name="Shape 111"/>
          <p:cNvSpPr txBox="1">
            <a:spLocks noGrp="1"/>
          </p:cNvSpPr>
          <p:nvPr>
            <p:ph idx="1"/>
          </p:nvPr>
        </p:nvSpPr>
        <p:spPr>
          <a:xfrm>
            <a:off x="838200" y="1041400"/>
            <a:ext cx="10515600" cy="5135563"/>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Summary </a:t>
            </a:r>
            <a:endParaRPr dirty="0">
              <a:solidFill>
                <a:schemeClr val="tx1">
                  <a:lumMod val="75000"/>
                  <a:lumOff val="25000"/>
                </a:schemeClr>
              </a:solidFill>
            </a:endParaRPr>
          </a:p>
        </p:txBody>
      </p:sp>
      <p:sp>
        <p:nvSpPr>
          <p:cNvPr id="4" name="Shape 96">
            <a:extLst>
              <a:ext uri="{FF2B5EF4-FFF2-40B4-BE49-F238E27FC236}">
                <a16:creationId xmlns:a16="http://schemas.microsoft.com/office/drawing/2014/main" id="{FB42DD37-58B3-F449-A16C-8A344E462D8A}"/>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rPr>
              <a:t>OBJECTIVE OF DQ INITIATIVE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16"/>
        <p:cNvGrpSpPr/>
        <p:nvPr/>
      </p:nvGrpSpPr>
      <p:grpSpPr>
        <a:xfrm>
          <a:off x="0" y="0"/>
          <a:ext cx="0" cy="0"/>
          <a:chOff x="0" y="0"/>
          <a:chExt cx="0" cy="0"/>
        </a:xfrm>
      </p:grpSpPr>
      <p:sp>
        <p:nvSpPr>
          <p:cNvPr id="118" name="Shape 118"/>
          <p:cNvSpPr txBox="1">
            <a:spLocks noGrp="1"/>
          </p:cNvSpPr>
          <p:nvPr>
            <p:ph idx="1"/>
          </p:nvPr>
        </p:nvSpPr>
        <p:spPr>
          <a:xfrm>
            <a:off x="838200" y="1054101"/>
            <a:ext cx="10515600" cy="53721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dirty="0">
                <a:solidFill>
                  <a:schemeClr val="tx1">
                    <a:lumMod val="75000"/>
                    <a:lumOff val="25000"/>
                  </a:schemeClr>
                </a:solidFill>
              </a:rPr>
              <a:t>Current solution: N</a:t>
            </a:r>
            <a:r>
              <a:rPr lang="en-US" sz="2800" b="0" i="0" u="none" strike="noStrike" cap="none" dirty="0">
                <a:solidFill>
                  <a:schemeClr val="tx1">
                    <a:lumMod val="75000"/>
                    <a:lumOff val="25000"/>
                  </a:schemeClr>
                </a:solidFill>
                <a:ea typeface="Calibri"/>
                <a:cs typeface="Calibri"/>
                <a:sym typeface="Calibri"/>
              </a:rPr>
              <a:t>ature of your current DQ solution</a:t>
            </a:r>
          </a:p>
          <a:p>
            <a:pPr marL="521208" lvl="1" indent="-228600">
              <a:spcBef>
                <a:spcPts val="0"/>
              </a:spcBef>
              <a:spcAft>
                <a:spcPts val="0"/>
              </a:spcAft>
              <a:buClr>
                <a:schemeClr val="tx1">
                  <a:lumMod val="75000"/>
                  <a:lumOff val="25000"/>
                </a:schemeClr>
              </a:buClr>
              <a:buSzPts val="2800"/>
              <a:buFont typeface="Arial"/>
              <a:buChar char="•"/>
            </a:pPr>
            <a:endParaRPr sz="2800" b="0" i="0" u="none" strike="noStrike" cap="none" dirty="0">
              <a:solidFill>
                <a:schemeClr val="tx1">
                  <a:lumMod val="75000"/>
                  <a:lumOff val="25000"/>
                </a:schemeClr>
              </a:solidFill>
              <a:ea typeface="Calibri"/>
              <a:cs typeface="Calibri"/>
              <a:sym typeface="Calibri"/>
            </a:endParaRPr>
          </a:p>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dirty="0">
                <a:solidFill>
                  <a:schemeClr val="tx1">
                    <a:lumMod val="75000"/>
                    <a:lumOff val="25000"/>
                  </a:schemeClr>
                </a:solidFill>
              </a:rPr>
              <a:t>Current challenges/limitations:</a:t>
            </a:r>
          </a:p>
          <a:p>
            <a:pPr marL="521208" lvl="1" indent="-228600">
              <a:spcBef>
                <a:spcPts val="0"/>
              </a:spcBef>
              <a:spcAft>
                <a:spcPts val="0"/>
              </a:spcAft>
              <a:buClr>
                <a:schemeClr val="bg2">
                  <a:lumMod val="50000"/>
                </a:schemeClr>
              </a:buClr>
              <a:buSzPts val="2800"/>
              <a:buFont typeface="Arial"/>
              <a:buChar char="•"/>
            </a:pPr>
            <a:r>
              <a:rPr lang="en-US" sz="2800" dirty="0">
                <a:solidFill>
                  <a:schemeClr val="bg2">
                    <a:lumMod val="50000"/>
                  </a:schemeClr>
                </a:solidFill>
              </a:rPr>
              <a:t>A</a:t>
            </a:r>
          </a:p>
          <a:p>
            <a:pPr marL="521208" lvl="1" indent="-228600">
              <a:spcBef>
                <a:spcPts val="0"/>
              </a:spcBef>
              <a:spcAft>
                <a:spcPts val="0"/>
              </a:spcAft>
              <a:buClr>
                <a:schemeClr val="bg2">
                  <a:lumMod val="50000"/>
                </a:schemeClr>
              </a:buClr>
              <a:buSzPts val="2800"/>
              <a:buFont typeface="Arial"/>
              <a:buChar char="•"/>
            </a:pPr>
            <a:r>
              <a:rPr lang="en-US" sz="2800" dirty="0">
                <a:solidFill>
                  <a:schemeClr val="bg2">
                    <a:lumMod val="50000"/>
                  </a:schemeClr>
                </a:solidFill>
              </a:rPr>
              <a:t>B</a:t>
            </a:r>
          </a:p>
          <a:p>
            <a:pPr marL="521208" lvl="1" indent="-228600">
              <a:spcBef>
                <a:spcPts val="0"/>
              </a:spcBef>
              <a:spcAft>
                <a:spcPts val="0"/>
              </a:spcAft>
              <a:buClr>
                <a:schemeClr val="bg2">
                  <a:lumMod val="50000"/>
                </a:schemeClr>
              </a:buClr>
              <a:buSzPts val="2800"/>
              <a:buFont typeface="Arial"/>
              <a:buChar char="•"/>
            </a:pPr>
            <a:r>
              <a:rPr lang="en-US" sz="2800" dirty="0">
                <a:solidFill>
                  <a:schemeClr val="bg2">
                    <a:lumMod val="50000"/>
                  </a:schemeClr>
                </a:solidFill>
              </a:rPr>
              <a:t>C</a:t>
            </a:r>
            <a:endParaRPr sz="2800" dirty="0">
              <a:solidFill>
                <a:schemeClr val="bg2">
                  <a:lumMod val="50000"/>
                </a:schemeClr>
              </a:solidFill>
            </a:endParaRPr>
          </a:p>
        </p:txBody>
      </p:sp>
      <p:sp>
        <p:nvSpPr>
          <p:cNvPr id="4" name="Shape 96">
            <a:extLst>
              <a:ext uri="{FF2B5EF4-FFF2-40B4-BE49-F238E27FC236}">
                <a16:creationId xmlns:a16="http://schemas.microsoft.com/office/drawing/2014/main" id="{9D857C6F-409E-6649-B0BF-E39FA21BB289}"/>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EXISTING DQ</a:t>
            </a:r>
            <a:endParaRPr lang="en-US" sz="3600" dirty="0">
              <a:solidFill>
                <a:schemeClr val="tx1">
                  <a:lumMod val="75000"/>
                  <a:lumOff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23"/>
        <p:cNvGrpSpPr/>
        <p:nvPr/>
      </p:nvGrpSpPr>
      <p:grpSpPr>
        <a:xfrm>
          <a:off x="0" y="0"/>
          <a:ext cx="0" cy="0"/>
          <a:chOff x="0" y="0"/>
          <a:chExt cx="0" cy="0"/>
        </a:xfrm>
      </p:grpSpPr>
      <p:sp>
        <p:nvSpPr>
          <p:cNvPr id="125" name="Shape 125"/>
          <p:cNvSpPr txBox="1">
            <a:spLocks noGrp="1"/>
          </p:cNvSpPr>
          <p:nvPr>
            <p:ph idx="1"/>
          </p:nvPr>
        </p:nvSpPr>
        <p:spPr>
          <a:xfrm>
            <a:off x="838200" y="1066800"/>
            <a:ext cx="10515600" cy="52705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dirty="0">
                <a:solidFill>
                  <a:schemeClr val="tx1">
                    <a:lumMod val="75000"/>
                    <a:lumOff val="25000"/>
                  </a:schemeClr>
                </a:solidFill>
              </a:rPr>
              <a:t>Your intended DQ flow</a:t>
            </a:r>
            <a:endParaRPr sz="2800" dirty="0">
              <a:solidFill>
                <a:schemeClr val="tx1">
                  <a:lumMod val="75000"/>
                  <a:lumOff val="25000"/>
                </a:schemeClr>
              </a:solidFill>
            </a:endParaRPr>
          </a:p>
        </p:txBody>
      </p:sp>
      <p:sp>
        <p:nvSpPr>
          <p:cNvPr id="5" name="Shape 96">
            <a:extLst>
              <a:ext uri="{FF2B5EF4-FFF2-40B4-BE49-F238E27FC236}">
                <a16:creationId xmlns:a16="http://schemas.microsoft.com/office/drawing/2014/main" id="{7F6F2A41-CC49-924D-B458-8D1A2B4D9270}"/>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FUTURE DQ PROCESS</a:t>
            </a:r>
            <a:endParaRPr lang="en-US" sz="3600" dirty="0">
              <a:solidFill>
                <a:schemeClr val="tx1">
                  <a:lumMod val="75000"/>
                  <a:lumOff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30"/>
        <p:cNvGrpSpPr/>
        <p:nvPr/>
      </p:nvGrpSpPr>
      <p:grpSpPr>
        <a:xfrm>
          <a:off x="0" y="0"/>
          <a:ext cx="0" cy="0"/>
          <a:chOff x="0" y="0"/>
          <a:chExt cx="0" cy="0"/>
        </a:xfrm>
      </p:grpSpPr>
      <p:sp>
        <p:nvSpPr>
          <p:cNvPr id="132" name="Shape 132"/>
          <p:cNvSpPr txBox="1">
            <a:spLocks noGrp="1"/>
          </p:cNvSpPr>
          <p:nvPr>
            <p:ph idx="1"/>
          </p:nvPr>
        </p:nvSpPr>
        <p:spPr>
          <a:xfrm>
            <a:off x="838200" y="1076324"/>
            <a:ext cx="10515600" cy="531177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List current &amp; future </a:t>
            </a:r>
            <a:endParaRPr dirty="0">
              <a:solidFill>
                <a:schemeClr val="tx1">
                  <a:lumMod val="75000"/>
                  <a:lumOff val="25000"/>
                </a:schemeClr>
              </a:solidFill>
            </a:endParaRPr>
          </a:p>
        </p:txBody>
      </p:sp>
      <p:sp>
        <p:nvSpPr>
          <p:cNvPr id="4" name="Shape 96">
            <a:extLst>
              <a:ext uri="{FF2B5EF4-FFF2-40B4-BE49-F238E27FC236}">
                <a16:creationId xmlns:a16="http://schemas.microsoft.com/office/drawing/2014/main" id="{D9607165-F56F-0E42-8849-5EC7D758A59F}"/>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SOURCES OF DATA</a:t>
            </a:r>
            <a:endParaRPr lang="en-US" sz="3600" dirty="0">
              <a:solidFill>
                <a:schemeClr val="tx1">
                  <a:lumMod val="75000"/>
                  <a:lumOff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37"/>
        <p:cNvGrpSpPr/>
        <p:nvPr/>
      </p:nvGrpSpPr>
      <p:grpSpPr>
        <a:xfrm>
          <a:off x="0" y="0"/>
          <a:ext cx="0" cy="0"/>
          <a:chOff x="0" y="0"/>
          <a:chExt cx="0" cy="0"/>
        </a:xfrm>
      </p:grpSpPr>
      <p:sp>
        <p:nvSpPr>
          <p:cNvPr id="139" name="Shape 139"/>
          <p:cNvSpPr txBox="1">
            <a:spLocks noGrp="1"/>
          </p:cNvSpPr>
          <p:nvPr>
            <p:ph idx="1"/>
          </p:nvPr>
        </p:nvSpPr>
        <p:spPr>
          <a:xfrm>
            <a:off x="838200" y="1050924"/>
            <a:ext cx="10515600" cy="526097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Important to our organization</a:t>
            </a:r>
            <a:endParaRPr dirty="0">
              <a:solidFill>
                <a:schemeClr val="tx1">
                  <a:lumMod val="75000"/>
                  <a:lumOff val="25000"/>
                </a:schemeClr>
              </a:solidFill>
            </a:endParaRPr>
          </a:p>
          <a:p>
            <a:pPr marL="228600" marR="0" lvl="0" indent="-228600" algn="l" rtl="0">
              <a:lnSpc>
                <a:spcPct val="90000"/>
              </a:lnSpc>
              <a:spcBef>
                <a:spcPts val="100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Unique to our organization </a:t>
            </a:r>
            <a:endParaRPr dirty="0">
              <a:solidFill>
                <a:schemeClr val="tx1">
                  <a:lumMod val="75000"/>
                  <a:lumOff val="25000"/>
                </a:schemeClr>
              </a:solidFill>
            </a:endParaRPr>
          </a:p>
        </p:txBody>
      </p:sp>
      <p:sp>
        <p:nvSpPr>
          <p:cNvPr id="4" name="Shape 96">
            <a:extLst>
              <a:ext uri="{FF2B5EF4-FFF2-40B4-BE49-F238E27FC236}">
                <a16:creationId xmlns:a16="http://schemas.microsoft.com/office/drawing/2014/main" id="{F8591FE7-A9F0-0849-A25E-DE06D3F012A5}"/>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TECHNICAL CONSIDERATIONS</a:t>
            </a:r>
            <a:endParaRPr lang="en-US" sz="3600" dirty="0">
              <a:solidFill>
                <a:schemeClr val="tx1">
                  <a:lumMod val="75000"/>
                  <a:lumOff val="2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43"/>
        <p:cNvGrpSpPr/>
        <p:nvPr/>
      </p:nvGrpSpPr>
      <p:grpSpPr>
        <a:xfrm>
          <a:off x="0" y="0"/>
          <a:ext cx="0" cy="0"/>
          <a:chOff x="0" y="0"/>
          <a:chExt cx="0" cy="0"/>
        </a:xfrm>
      </p:grpSpPr>
      <p:sp>
        <p:nvSpPr>
          <p:cNvPr id="145" name="Shape 145"/>
          <p:cNvSpPr txBox="1">
            <a:spLocks noGrp="1"/>
          </p:cNvSpPr>
          <p:nvPr>
            <p:ph idx="1"/>
          </p:nvPr>
        </p:nvSpPr>
        <p:spPr>
          <a:xfrm>
            <a:off x="838200" y="1066800"/>
            <a:ext cx="10515600" cy="53339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tx1">
                  <a:lumMod val="75000"/>
                  <a:lumOff val="25000"/>
                </a:schemeClr>
              </a:buClr>
              <a:buSzPts val="2800"/>
              <a:buFont typeface="Arial"/>
              <a:buChar char="•"/>
            </a:pPr>
            <a:r>
              <a:rPr lang="en-US" sz="2800" b="0" i="0" u="none" strike="noStrike" cap="none" dirty="0">
                <a:solidFill>
                  <a:schemeClr val="tx1">
                    <a:lumMod val="75000"/>
                    <a:lumOff val="25000"/>
                  </a:schemeClr>
                </a:solidFill>
                <a:latin typeface="Calibri"/>
                <a:ea typeface="Calibri"/>
                <a:cs typeface="Calibri"/>
                <a:sym typeface="Calibri"/>
              </a:rPr>
              <a:t>This could be informative for future POC </a:t>
            </a:r>
            <a:endParaRPr dirty="0">
              <a:solidFill>
                <a:schemeClr val="tx1">
                  <a:lumMod val="75000"/>
                  <a:lumOff val="25000"/>
                </a:schemeClr>
              </a:solidFill>
            </a:endParaRPr>
          </a:p>
        </p:txBody>
      </p:sp>
      <p:sp>
        <p:nvSpPr>
          <p:cNvPr id="4" name="Shape 96">
            <a:extLst>
              <a:ext uri="{FF2B5EF4-FFF2-40B4-BE49-F238E27FC236}">
                <a16:creationId xmlns:a16="http://schemas.microsoft.com/office/drawing/2014/main" id="{9CEEA0A5-A910-7440-B218-4FD320F7586E}"/>
              </a:ext>
            </a:extLst>
          </p:cNvPr>
          <p:cNvSpPr txBox="1">
            <a:spLocks/>
          </p:cNvSpPr>
          <p:nvPr/>
        </p:nvSpPr>
        <p:spPr>
          <a:xfrm>
            <a:off x="838200" y="152400"/>
            <a:ext cx="10515600" cy="4587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chemeClr val="dk1"/>
              </a:buClr>
              <a:buSzPts val="4400"/>
              <a:buFont typeface="Calibri"/>
              <a:buNone/>
            </a:pPr>
            <a:r>
              <a:rPr lang="en-US" sz="3600" dirty="0">
                <a:solidFill>
                  <a:schemeClr val="tx1">
                    <a:lumMod val="75000"/>
                    <a:lumOff val="25000"/>
                  </a:schemeClr>
                </a:solidFill>
                <a:cs typeface="Calibri"/>
                <a:sym typeface="Calibri"/>
              </a:rPr>
              <a:t>SAMPLE USE CASE</a:t>
            </a:r>
            <a:endParaRPr lang="en-US" sz="3600" dirty="0">
              <a:solidFill>
                <a:schemeClr val="tx1">
                  <a:lumMod val="75000"/>
                  <a:lumOff val="25000"/>
                </a:schemeClr>
              </a:solidFill>
            </a:endParaRP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TotalTime>
  <Words>1317</Words>
  <Application>Microsoft Macintosh PowerPoint</Application>
  <PresentationFormat>Widescreen</PresentationFormat>
  <Paragraphs>93</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(COMPANY NAME) DATA QUALITY BRIEFING</vt:lpstr>
      <vt:lpstr>CURRENT ENVIRONMENT</vt:lpstr>
      <vt:lpstr>CURRENT ENVIRONMENT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Company) Data Quality Briefing</dc:title>
  <cp:lastModifiedBy>Microsoft Office User</cp:lastModifiedBy>
  <cp:revision>22</cp:revision>
  <dcterms:modified xsi:type="dcterms:W3CDTF">2018-03-16T22:53:25Z</dcterms:modified>
</cp:coreProperties>
</file>